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1414-3306-43ED-8DBE-2A7D8DE27744}" type="datetimeFigureOut">
              <a:rPr lang="ru-RU" smtClean="0"/>
              <a:t>17.09.2025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A1BA5-84EB-406C-ACC5-0B818FB99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76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1414-3306-43ED-8DBE-2A7D8DE27744}" type="datetimeFigureOut">
              <a:rPr lang="ru-RU" smtClean="0"/>
              <a:t>17.09.2025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A1BA5-84EB-406C-ACC5-0B818FB99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493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1414-3306-43ED-8DBE-2A7D8DE27744}" type="datetimeFigureOut">
              <a:rPr lang="ru-RU" smtClean="0"/>
              <a:t>17.09.2025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A1BA5-84EB-406C-ACC5-0B818FB99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637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1414-3306-43ED-8DBE-2A7D8DE27744}" type="datetimeFigureOut">
              <a:rPr lang="ru-RU" smtClean="0"/>
              <a:t>17.09.2025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A1BA5-84EB-406C-ACC5-0B818FB99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786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1414-3306-43ED-8DBE-2A7D8DE27744}" type="datetimeFigureOut">
              <a:rPr lang="ru-RU" smtClean="0"/>
              <a:t>17.09.2025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A1BA5-84EB-406C-ACC5-0B818FB99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649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1414-3306-43ED-8DBE-2A7D8DE27744}" type="datetimeFigureOut">
              <a:rPr lang="ru-RU" smtClean="0"/>
              <a:t>17.09.2025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A1BA5-84EB-406C-ACC5-0B818FB99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249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1414-3306-43ED-8DBE-2A7D8DE27744}" type="datetimeFigureOut">
              <a:rPr lang="ru-RU" smtClean="0"/>
              <a:t>17.09.2025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A1BA5-84EB-406C-ACC5-0B818FB99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718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1414-3306-43ED-8DBE-2A7D8DE27744}" type="datetimeFigureOut">
              <a:rPr lang="ru-RU" smtClean="0"/>
              <a:t>17.09.2025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A1BA5-84EB-406C-ACC5-0B818FB99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807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1414-3306-43ED-8DBE-2A7D8DE27744}" type="datetimeFigureOut">
              <a:rPr lang="ru-RU" smtClean="0"/>
              <a:t>17.09.2025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A1BA5-84EB-406C-ACC5-0B818FB99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568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1414-3306-43ED-8DBE-2A7D8DE27744}" type="datetimeFigureOut">
              <a:rPr lang="ru-RU" smtClean="0"/>
              <a:t>17.09.2025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A1BA5-84EB-406C-ACC5-0B818FB99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137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1414-3306-43ED-8DBE-2A7D8DE27744}" type="datetimeFigureOut">
              <a:rPr lang="ru-RU" smtClean="0"/>
              <a:t>17.09.2025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A1BA5-84EB-406C-ACC5-0B818FB99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238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D1414-3306-43ED-8DBE-2A7D8DE27744}" type="datetimeFigureOut">
              <a:rPr lang="ru-RU" smtClean="0"/>
              <a:t>17.09.2025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8A1BA5-84EB-406C-ACC5-0B818FB99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882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Единый урок </a:t>
            </a:r>
            <a:b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прав человека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74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3740" y="244699"/>
            <a:ext cx="1187861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0" i="0" dirty="0" smtClean="0">
                <a:solidFill>
                  <a:srgbClr val="C00000"/>
                </a:solidFill>
                <a:effectLst/>
                <a:latin typeface="Arial Black" panose="020B0A04020102020204" pitchFamily="34" charset="0"/>
              </a:rPr>
              <a:t>Статья 26</a:t>
            </a:r>
          </a:p>
          <a:p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Arial Black" panose="020B0A04020102020204" pitchFamily="34" charset="0"/>
              </a:rPr>
              <a:t>Каждый имеет право на пользование родным языком, на свободный выбор языка общения, воспитания, обучения и творчества</a:t>
            </a:r>
            <a:endParaRPr lang="ru-RU" sz="2400" b="0" i="0" dirty="0">
              <a:solidFill>
                <a:schemeClr val="tx2">
                  <a:lumMod val="75000"/>
                </a:schemeClr>
              </a:solidFill>
              <a:effectLst/>
              <a:latin typeface="Arial Black" panose="020B0A040201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33" y="1814359"/>
            <a:ext cx="7533115" cy="4745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81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286" y="154547"/>
            <a:ext cx="8293993" cy="527334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3640" y="5427889"/>
            <a:ext cx="1115310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Михаил Александрович Шолохов - лауреат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 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Нобелевской премии по литературе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 за роман «Тихий Дон» за 1965 год</a:t>
            </a:r>
          </a:p>
        </p:txBody>
      </p:sp>
    </p:spTree>
    <p:extLst>
      <p:ext uri="{BB962C8B-B14F-4D97-AF65-F5344CB8AC3E}">
        <p14:creationId xmlns:p14="http://schemas.microsoft.com/office/powerpoint/2010/main" val="409655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Фото: Vadim Savitsky/Globallookpres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090" y="223435"/>
            <a:ext cx="6831006" cy="423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753081" y="1115935"/>
            <a:ext cx="40639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Древняя Пальмира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6214" y="3054875"/>
            <a:ext cx="6543600" cy="368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21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7321" y="1660071"/>
            <a:ext cx="11105322" cy="5163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Обязанности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 Конституции РФ: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2800" dirty="0" smtClean="0">
              <a:solidFill>
                <a:schemeClr val="tx2">
                  <a:lumMod val="75000"/>
                </a:schemeClr>
              </a:solidFill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соблюдение Конституции и законов; 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уважение прав и свобод других лиц; 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защита Отечества; 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уплата налогов и сборов, бережное отношение к природе и окружающей среде; 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забота о памятниках истории и культуры; 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получение основного общего образования; 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забота о детях и нетрудоспособных родителях.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800" dirty="0">
              <a:solidFill>
                <a:schemeClr val="tx2">
                  <a:lumMod val="75000"/>
                </a:schemeClr>
              </a:solidFill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19131" y="175453"/>
            <a:ext cx="7752522" cy="1146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200" dirty="0" smtClean="0">
                <a:solidFill>
                  <a:srgbClr val="C0000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Нет прав без обязанностей, 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200" dirty="0" smtClean="0">
                <a:solidFill>
                  <a:srgbClr val="C0000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как нет обязанностей без прав.  </a:t>
            </a:r>
          </a:p>
        </p:txBody>
      </p:sp>
    </p:spTree>
    <p:extLst>
      <p:ext uri="{BB962C8B-B14F-4D97-AF65-F5344CB8AC3E}">
        <p14:creationId xmlns:p14="http://schemas.microsoft.com/office/powerpoint/2010/main" val="2546687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4556" y="412766"/>
            <a:ext cx="1154264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0" i="0" dirty="0" smtClean="0">
                <a:solidFill>
                  <a:srgbClr val="C00000"/>
                </a:solidFill>
                <a:effectLst/>
                <a:latin typeface="Arial Black" panose="020B0A04020102020204" pitchFamily="34" charset="0"/>
              </a:rPr>
              <a:t>Конституция РФ. Статья 43</a:t>
            </a:r>
          </a:p>
          <a:p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Arial Black" panose="020B0A04020102020204" pitchFamily="34" charset="0"/>
              </a:rPr>
              <a:t>Каждый имеет право на образование</a:t>
            </a:r>
          </a:p>
          <a:p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Arial Black" panose="020B0A04020102020204" pitchFamily="34" charset="0"/>
              </a:rPr>
              <a:t>Гарантируются общедоступность и бесплатность дошкольного, основного общего и среднего профессионального образования в государственных или муниципальных образовательных учреждениях и на предприятиях</a:t>
            </a:r>
          </a:p>
          <a:p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Arial Black" panose="020B0A04020102020204" pitchFamily="34" charset="0"/>
              </a:rPr>
              <a:t>Каждый вправе на конкурсной основе бесплатно получить высшее образование в государственном или муниципальном образовательном учреждении и на предприятии</a:t>
            </a:r>
          </a:p>
          <a:p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Arial Black" panose="020B0A04020102020204" pitchFamily="34" charset="0"/>
              </a:rPr>
              <a:t>Основное общее образование обязательно. Родители или лица, их заменяющие, обеспечивают получение детьми основного общего образования</a:t>
            </a:r>
          </a:p>
          <a:p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Arial Black" panose="020B0A04020102020204" pitchFamily="34" charset="0"/>
              </a:rPr>
              <a:t>Российская Федерация устанавливает федеральные государственные образовательные стандарты, поддерживает различные формы образования и самообразования</a:t>
            </a:r>
            <a:endParaRPr lang="ru-RU" sz="2400" b="0" i="0" dirty="0">
              <a:solidFill>
                <a:schemeClr val="tx2">
                  <a:lumMod val="75000"/>
                </a:schemeClr>
              </a:solidFill>
              <a:effectLst/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691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889" y="162221"/>
            <a:ext cx="11389217" cy="2858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Юные друзья во всём мире!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Именно вы должны способствовать осуществлению этих прав, сейчас и навсегда. Их судьба и будущее в ваших руках. В ваших руках права человека. Пользуйтесь ими. Защищайте их. Поддерживайте их. Старайтесь их. Старайтесь понимать их и настаивайте на их выполнении. Заботьтесь о них и обогащайте их. </a:t>
            </a:r>
            <a:endParaRPr lang="ru-RU" sz="2400" dirty="0">
              <a:solidFill>
                <a:schemeClr val="tx2">
                  <a:lumMod val="75000"/>
                </a:schemeClr>
              </a:solidFill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525"/>
          <a:stretch/>
        </p:blipFill>
        <p:spPr>
          <a:xfrm>
            <a:off x="5883497" y="2593870"/>
            <a:ext cx="6001555" cy="419282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88889" y="3020760"/>
            <a:ext cx="5490694" cy="32360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Они – то лучшее, что есть в нас. Вдохните в них жизнь».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C0000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 послания Генерального секретаря ООН Кофи Аннана по случаю начала года празднования 50-летия Всеобщей декларации прав человека</a:t>
            </a:r>
          </a:p>
        </p:txBody>
      </p:sp>
    </p:spTree>
    <p:extLst>
      <p:ext uri="{BB962C8B-B14F-4D97-AF65-F5344CB8AC3E}">
        <p14:creationId xmlns:p14="http://schemas.microsoft.com/office/powerpoint/2010/main" val="135218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75249" y="421083"/>
            <a:ext cx="111134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600" dirty="0" smtClean="0">
                <a:solidFill>
                  <a:srgbClr val="C00000"/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 Почему </a:t>
            </a:r>
            <a:r>
              <a:rPr lang="ru-RU" sz="3600" dirty="0">
                <a:solidFill>
                  <a:srgbClr val="C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Е</a:t>
            </a:r>
            <a:r>
              <a:rPr lang="ru-RU" sz="3600" dirty="0" smtClean="0">
                <a:solidFill>
                  <a:srgbClr val="C00000"/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диный урок прав человека проводится 10 декабря?</a:t>
            </a:r>
            <a:endParaRPr lang="ru-RU" sz="3600" dirty="0">
              <a:solidFill>
                <a:srgbClr val="C00000"/>
              </a:solidFill>
              <a:effectLst/>
              <a:latin typeface="Arial Black" panose="020B0A040201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7340" y="2366779"/>
            <a:ext cx="1137138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10 декабря  1948 года </a:t>
            </a:r>
          </a:p>
          <a:p>
            <a:pPr algn="ctr">
              <a:spcAft>
                <a:spcPts val="0"/>
              </a:spcAft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Организацией Объединенных наций (ООН) был принят особый документ – </a:t>
            </a:r>
          </a:p>
          <a:p>
            <a:pPr algn="ctr">
              <a:spcAft>
                <a:spcPts val="0"/>
              </a:spcAft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Всеобщая Декларация прав человека, </a:t>
            </a:r>
          </a:p>
          <a:p>
            <a:pPr algn="ctr">
              <a:spcAft>
                <a:spcPts val="0"/>
              </a:spcAft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и теперь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10 декабря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отмечают как </a:t>
            </a:r>
            <a:endParaRPr lang="ru-RU" sz="2800" dirty="0" smtClean="0">
              <a:solidFill>
                <a:schemeClr val="tx2">
                  <a:lumMod val="75000"/>
                </a:schemeClr>
              </a:solidFill>
              <a:effectLst/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день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Прав человека. </a:t>
            </a:r>
            <a:endParaRPr lang="ru-RU" sz="2800" dirty="0">
              <a:solidFill>
                <a:schemeClr val="tx2">
                  <a:lumMod val="75000"/>
                </a:schemeClr>
              </a:solidFill>
              <a:effectLst/>
              <a:latin typeface="Arial Black" panose="020B0A0402010202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3664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86000" y="6310648"/>
            <a:ext cx="7385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Элеонора Рузвельт и текст Декларации прав человека</a:t>
            </a:r>
            <a:endParaRPr lang="ru-RU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372" y="218941"/>
            <a:ext cx="9195028" cy="6091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89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44030" y="436739"/>
            <a:ext cx="74895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</a:rPr>
              <a:t>Что такое Права человека? </a:t>
            </a:r>
            <a:endParaRPr lang="ru-RU" sz="36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7881" y="1907979"/>
            <a:ext cx="11204620" cy="1936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Права человека – охраняемая и обеспечиваемая государством возможность что-то делать, осуществлять то, что разрешено законом и соответствует природе человека.</a:t>
            </a:r>
            <a:endParaRPr lang="ru-RU" sz="2800" dirty="0">
              <a:solidFill>
                <a:schemeClr val="tx2">
                  <a:lumMod val="75000"/>
                </a:schemeClr>
              </a:solidFill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9912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5405118"/>
              </p:ext>
            </p:extLst>
          </p:nvPr>
        </p:nvGraphicFramePr>
        <p:xfrm>
          <a:off x="258511" y="157085"/>
          <a:ext cx="11770357" cy="63988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274318"/>
                <a:gridCol w="1840307"/>
                <a:gridCol w="1655732"/>
              </a:tblGrid>
              <a:tr h="102777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 Black" panose="020B0A04020102020204" pitchFamily="34" charset="0"/>
                        </a:rPr>
                        <a:t>Ситуации</a:t>
                      </a:r>
                      <a:endParaRPr lang="ru-RU" sz="2000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 Black" panose="020B0A04020102020204" pitchFamily="34" charset="0"/>
                        </a:rPr>
                        <a:t>Нарушения прав человека</a:t>
                      </a:r>
                      <a:endParaRPr lang="ru-RU" sz="2000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 Black" panose="020B0A04020102020204" pitchFamily="34" charset="0"/>
                        </a:rPr>
                        <a:t>Проступки человека</a:t>
                      </a:r>
                      <a:endParaRPr lang="ru-RU" sz="2000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1676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Arial Black" panose="020B0A04020102020204" pitchFamily="34" charset="0"/>
                        </a:rPr>
                        <a:t>В магазине продавец продал просроченный товар</a:t>
                      </a:r>
                      <a:endParaRPr lang="ru-RU" sz="280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C00000"/>
                          </a:solidFill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ru-RU" sz="2800">
                        <a:solidFill>
                          <a:srgbClr val="C00000"/>
                        </a:solidFill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B050"/>
                          </a:solidFill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ru-RU" sz="2800" dirty="0">
                        <a:solidFill>
                          <a:srgbClr val="00B050"/>
                        </a:solidFill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05744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Arial Black" panose="020B0A04020102020204" pitchFamily="34" charset="0"/>
                        </a:rPr>
                        <a:t>Государство Х запретило использовать все языки, кроме одного</a:t>
                      </a:r>
                      <a:endParaRPr lang="ru-RU" sz="280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C00000"/>
                          </a:solidFill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ru-RU" sz="2800" dirty="0">
                        <a:solidFill>
                          <a:srgbClr val="C00000"/>
                        </a:solidFill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C00000"/>
                          </a:solidFill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ru-RU" sz="2800">
                        <a:solidFill>
                          <a:srgbClr val="C00000"/>
                        </a:solidFill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05744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Arial Black" panose="020B0A04020102020204" pitchFamily="34" charset="0"/>
                        </a:rPr>
                        <a:t>Государство запретило своим гражданам выезжать в другие страны</a:t>
                      </a:r>
                      <a:endParaRPr lang="ru-RU" sz="280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C00000"/>
                          </a:solidFill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ru-RU" sz="2800" dirty="0" smtClean="0">
                        <a:solidFill>
                          <a:srgbClr val="C00000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solidFill>
                          <a:srgbClr val="C00000"/>
                        </a:solidFill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C00000"/>
                          </a:solidFill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ru-RU" sz="2800">
                        <a:solidFill>
                          <a:srgbClr val="C00000"/>
                        </a:solidFill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1676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Arial Black" panose="020B0A04020102020204" pitchFamily="34" charset="0"/>
                        </a:rPr>
                        <a:t>В стране разрешено исповедовать только одну религию</a:t>
                      </a:r>
                      <a:endParaRPr lang="ru-RU" sz="280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C00000"/>
                          </a:solidFill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ru-RU" sz="2800" dirty="0">
                        <a:solidFill>
                          <a:srgbClr val="C00000"/>
                        </a:solidFill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C00000"/>
                          </a:solidFill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ru-RU" sz="2800">
                        <a:solidFill>
                          <a:srgbClr val="C00000"/>
                        </a:solidFill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1676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Arial Black" panose="020B0A04020102020204" pitchFamily="34" charset="0"/>
                        </a:rPr>
                        <a:t>Гражданин И совершил кражу из квартиры</a:t>
                      </a:r>
                      <a:endParaRPr lang="ru-RU" sz="280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C00000"/>
                          </a:solidFill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ru-RU" sz="2800">
                        <a:solidFill>
                          <a:srgbClr val="C00000"/>
                        </a:solidFill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C00000"/>
                          </a:solidFill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ru-RU" sz="2800" dirty="0">
                        <a:solidFill>
                          <a:srgbClr val="C00000"/>
                        </a:solidFill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1676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Arial Black" panose="020B0A04020102020204" pitchFamily="34" charset="0"/>
                        </a:rPr>
                        <a:t>Ребенок прогулял урок в школе</a:t>
                      </a:r>
                      <a:endParaRPr lang="ru-RU" sz="280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C00000"/>
                          </a:solidFill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ru-RU" sz="2800">
                        <a:solidFill>
                          <a:srgbClr val="C00000"/>
                        </a:solidFill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C00000"/>
                          </a:solidFill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ru-RU" sz="2800" dirty="0">
                        <a:solidFill>
                          <a:srgbClr val="C00000"/>
                        </a:solidFill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689770" y="1328057"/>
            <a:ext cx="1001485" cy="658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n-US" sz="3600" dirty="0" smtClean="0">
                <a:solidFill>
                  <a:srgbClr val="00B050"/>
                </a:solidFill>
                <a:effectLst/>
                <a:latin typeface="Arial Black" panose="020B0A04020102020204" pitchFamily="34" charset="0"/>
              </a:rPr>
              <a:t>V</a:t>
            </a:r>
            <a:endParaRPr lang="ru-RU" sz="3600" dirty="0">
              <a:solidFill>
                <a:srgbClr val="00B050"/>
              </a:solidFill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035141" y="2220686"/>
            <a:ext cx="1001485" cy="658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n-US" sz="3600" dirty="0" smtClean="0">
                <a:solidFill>
                  <a:srgbClr val="00B050"/>
                </a:solidFill>
                <a:effectLst/>
                <a:latin typeface="Arial Black" panose="020B0A04020102020204" pitchFamily="34" charset="0"/>
              </a:rPr>
              <a:t>V</a:t>
            </a:r>
            <a:endParaRPr lang="ru-RU" sz="3600" dirty="0">
              <a:solidFill>
                <a:srgbClr val="00B050"/>
              </a:solidFill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35141" y="3356493"/>
            <a:ext cx="1001485" cy="658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n-US" sz="3600" dirty="0" smtClean="0">
                <a:solidFill>
                  <a:srgbClr val="00B050"/>
                </a:solidFill>
                <a:effectLst/>
                <a:latin typeface="Arial Black" panose="020B0A04020102020204" pitchFamily="34" charset="0"/>
              </a:rPr>
              <a:t>V</a:t>
            </a:r>
            <a:endParaRPr lang="ru-RU" sz="3600" dirty="0">
              <a:solidFill>
                <a:srgbClr val="00B050"/>
              </a:solidFill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035141" y="4341162"/>
            <a:ext cx="1001485" cy="658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n-US" sz="3600" dirty="0" smtClean="0">
                <a:solidFill>
                  <a:srgbClr val="00B050"/>
                </a:solidFill>
                <a:effectLst/>
                <a:latin typeface="Arial Black" panose="020B0A04020102020204" pitchFamily="34" charset="0"/>
              </a:rPr>
              <a:t>V</a:t>
            </a:r>
            <a:endParaRPr lang="ru-RU" sz="3600" dirty="0">
              <a:solidFill>
                <a:srgbClr val="00B050"/>
              </a:solidFill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689769" y="5225143"/>
            <a:ext cx="1001485" cy="658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n-US" sz="3600" dirty="0" smtClean="0">
                <a:solidFill>
                  <a:srgbClr val="00B050"/>
                </a:solidFill>
                <a:effectLst/>
                <a:latin typeface="Arial Black" panose="020B0A04020102020204" pitchFamily="34" charset="0"/>
              </a:rPr>
              <a:t>V</a:t>
            </a:r>
            <a:endParaRPr lang="ru-RU" sz="3600" dirty="0">
              <a:solidFill>
                <a:srgbClr val="00B050"/>
              </a:solidFill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689768" y="6006181"/>
            <a:ext cx="1001485" cy="658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n-US" sz="3600" dirty="0" smtClean="0">
                <a:solidFill>
                  <a:srgbClr val="00B050"/>
                </a:solidFill>
                <a:effectLst/>
                <a:latin typeface="Arial Black" panose="020B0A04020102020204" pitchFamily="34" charset="0"/>
              </a:rPr>
              <a:t>V</a:t>
            </a:r>
            <a:endParaRPr lang="ru-RU" sz="3600" dirty="0">
              <a:solidFill>
                <a:srgbClr val="00B050"/>
              </a:solidFill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828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3656" y="436326"/>
            <a:ext cx="1097280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Они никем не даруются, их нельзя отобрать, заслужить или купить, они проистекают из самой природы человека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Права не отчуждаются, т.е. их нельзя отнять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Права человека должны принадлежать любому человеку, причем без ограничений по времени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Каждый имеет право пользоваться правами человека без какого бы то ни было различия, независимо от расы, цвета кожи, вероисповедания, политических или иных убеждений, имущественного или социального положения</a:t>
            </a:r>
            <a:endParaRPr lang="ru-RU" sz="2400" dirty="0">
              <a:solidFill>
                <a:schemeClr val="tx2">
                  <a:lumMod val="75000"/>
                </a:schemeClr>
              </a:solidFill>
              <a:effectLst/>
              <a:latin typeface="Arial Black" panose="020B0A04020102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58" y="4005043"/>
            <a:ext cx="4904694" cy="2625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1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275922"/>
            <a:ext cx="117348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dirty="0" smtClean="0">
                <a:solidFill>
                  <a:srgbClr val="C00000"/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Конституция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 - основной закон Российской Федерации, обладающий высшей юридической силой, определяющий основы государственного строя, организацию государственной власти, отношения гражданина и государства.</a:t>
            </a:r>
            <a:endParaRPr lang="ru-RU" sz="2800" dirty="0">
              <a:solidFill>
                <a:schemeClr val="tx2">
                  <a:lumMod val="75000"/>
                </a:schemeClr>
              </a:solidFill>
              <a:effectLst/>
              <a:latin typeface="Arial Black" panose="020B0A04020102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0864" y="2599486"/>
            <a:ext cx="7432222" cy="4184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58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798" y="240927"/>
            <a:ext cx="1127760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В.В .Путин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,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 Президент РФ:</a:t>
            </a:r>
          </a:p>
          <a:p>
            <a:pPr algn="ctr">
              <a:spcAft>
                <a:spcPts val="0"/>
              </a:spcAft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«Права и свободы наших граждан незыблемы. </a:t>
            </a:r>
          </a:p>
          <a:p>
            <a:pPr algn="ctr">
              <a:spcAft>
                <a:spcPts val="0"/>
              </a:spcAft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Это гарантировано </a:t>
            </a:r>
            <a:r>
              <a:rPr lang="ru-RU" sz="2800" dirty="0" smtClean="0">
                <a:solidFill>
                  <a:srgbClr val="C00000"/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Конституцией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» </a:t>
            </a:r>
            <a:endParaRPr lang="ru-RU" sz="2800" dirty="0">
              <a:solidFill>
                <a:schemeClr val="tx2">
                  <a:lumMod val="75000"/>
                </a:schemeClr>
              </a:solidFill>
              <a:effectLst/>
              <a:latin typeface="Arial Black" panose="020B0A04020102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5204" y="1625922"/>
            <a:ext cx="7476787" cy="4985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670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0564" y="368719"/>
            <a:ext cx="8171934" cy="459486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49497" y="5153576"/>
            <a:ext cx="1123467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</a:rPr>
              <a:t>с 1 сентября 2025г. во всех школах Латвии запретили русский язык.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37% населения Латвии – русскоязычное население</a:t>
            </a:r>
          </a:p>
        </p:txBody>
      </p:sp>
    </p:spTree>
    <p:extLst>
      <p:ext uri="{BB962C8B-B14F-4D97-AF65-F5344CB8AC3E}">
        <p14:creationId xmlns:p14="http://schemas.microsoft.com/office/powerpoint/2010/main" val="177656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</TotalTime>
  <Words>531</Words>
  <Application>Microsoft Office PowerPoint</Application>
  <PresentationFormat>Широкоэкранный</PresentationFormat>
  <Paragraphs>72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Arial Black</vt:lpstr>
      <vt:lpstr>Calibri</vt:lpstr>
      <vt:lpstr>Calibri Light</vt:lpstr>
      <vt:lpstr>Times New Roman</vt:lpstr>
      <vt:lpstr>Тема Office</vt:lpstr>
      <vt:lpstr>Единый урок  прав человека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Единый урок  прав человека</dc:title>
  <dc:creator>1</dc:creator>
  <cp:lastModifiedBy>1</cp:lastModifiedBy>
  <cp:revision>13</cp:revision>
  <dcterms:created xsi:type="dcterms:W3CDTF">2025-09-16T17:28:01Z</dcterms:created>
  <dcterms:modified xsi:type="dcterms:W3CDTF">2025-09-17T17:37:01Z</dcterms:modified>
</cp:coreProperties>
</file>